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presProps" Target="pres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2" Type="http://schemas.openxmlformats.org/officeDocument/2006/relationships/slide" Target="slides/slide1.xml" /><Relationship Id="rId16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theme" Target="theme/theme1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975D76-1F0D-5E47-9010-9AB43107C0C2}" type="datetimeFigureOut">
              <a:rPr lang="" smtClean="0"/>
              <a:t>04/11/2025</a:t>
            </a:fld>
            <a:endParaRPr lang="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639B52-1E81-F348-AD24-5BF386FFAFE9}" type="slidenum">
              <a:rPr lang="" smtClean="0"/>
              <a:t>‹#›</a:t>
            </a:fld>
            <a:endParaRPr lang=""/>
          </a:p>
        </p:txBody>
      </p:sp>
    </p:spTree>
    <p:extLst>
      <p:ext uri="{BB962C8B-B14F-4D97-AF65-F5344CB8AC3E}">
        <p14:creationId xmlns:p14="http://schemas.microsoft.com/office/powerpoint/2010/main" val="228429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Relationship Id="rId6" Type="http://schemas.openxmlformats.org/officeDocument/2006/relationships/image" Target="../media/image7.png" /><Relationship Id="rId5" Type="http://schemas.openxmlformats.org/officeDocument/2006/relationships/image" Target="../media/image6.png" /><Relationship Id="rId4" Type="http://schemas.openxmlformats.org/officeDocument/2006/relationships/image" Target="../media/image5.png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 /><Relationship Id="rId7" Type="http://schemas.openxmlformats.org/officeDocument/2006/relationships/image" Target="../media/image13.png" /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Relationship Id="rId6" Type="http://schemas.openxmlformats.org/officeDocument/2006/relationships/image" Target="../media/image12.png" /><Relationship Id="rId5" Type="http://schemas.openxmlformats.org/officeDocument/2006/relationships/image" Target="../media/image11.png" /><Relationship Id="rId4" Type="http://schemas.openxmlformats.org/officeDocument/2006/relationships/image" Target="../media/image10.png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17.png" /><Relationship Id="rId5" Type="http://schemas.openxmlformats.org/officeDocument/2006/relationships/image" Target="../media/image16.png" /><Relationship Id="rId4" Type="http://schemas.openxmlformats.org/officeDocument/2006/relationships/image" Target="../media/image15.png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Relationship Id="rId6" Type="http://schemas.openxmlformats.org/officeDocument/2006/relationships/image" Target="../media/image21.png" /><Relationship Id="rId5" Type="http://schemas.openxmlformats.org/officeDocument/2006/relationships/image" Target="../media/image20.png" /><Relationship Id="rId4" Type="http://schemas.openxmlformats.org/officeDocument/2006/relationships/image" Target="../media/image19.png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 /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Relationship Id="rId5" Type="http://schemas.openxmlformats.org/officeDocument/2006/relationships/image" Target="../media/image24.png" /><Relationship Id="rId4" Type="http://schemas.openxmlformats.org/officeDocument/2006/relationships/image" Target="../media/image23.png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78129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The Psychology of Procrastination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45136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Uncover the hidden reasons behind procrastination. Learn practical strategies to regain control of your time and tasks.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980384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Presented by [Your Name/Organization].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5650468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837724" y="5650468"/>
            <a:ext cx="1568410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350" b="1" kern="0" spc="-38" dirty="0">
                <a:solidFill>
                  <a:srgbClr val="272525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</a:t>
            </a:r>
            <a:r>
              <a:rPr lang="" sz="2350" b="1" kern="0" spc="-38" dirty="0">
                <a:solidFill>
                  <a:srgbClr val="272525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Neha Henin</a:t>
            </a:r>
            <a:endParaRPr lang="en-US" sz="23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09630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Take Action Today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92278"/>
            <a:ext cx="4078962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kern="0" spc="-12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6200" dirty="0"/>
          </a:p>
        </p:txBody>
      </p:sp>
      <p:sp>
        <p:nvSpPr>
          <p:cNvPr id="5" name="Text 2"/>
          <p:cNvSpPr/>
          <p:nvPr/>
        </p:nvSpPr>
        <p:spPr>
          <a:xfrm>
            <a:off x="1469112" y="598122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Implement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6476762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Try one strategy this week.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5275659" y="4892278"/>
            <a:ext cx="4078962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kern="0" spc="-12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6200" dirty="0"/>
          </a:p>
        </p:txBody>
      </p:sp>
      <p:sp>
        <p:nvSpPr>
          <p:cNvPr id="8" name="Text 5"/>
          <p:cNvSpPr/>
          <p:nvPr/>
        </p:nvSpPr>
        <p:spPr>
          <a:xfrm>
            <a:off x="5907048" y="598122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Reflect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75659" y="6476762"/>
            <a:ext cx="407896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Know your triggers.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9713595" y="4892278"/>
            <a:ext cx="4079081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kern="0" spc="-12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6200" dirty="0"/>
          </a:p>
        </p:txBody>
      </p:sp>
      <p:sp>
        <p:nvSpPr>
          <p:cNvPr id="11" name="Text 8"/>
          <p:cNvSpPr/>
          <p:nvPr/>
        </p:nvSpPr>
        <p:spPr>
          <a:xfrm>
            <a:off x="10344983" y="598122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Seek Support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3595" y="6476762"/>
            <a:ext cx="40790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If needed.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37724" y="7128986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Further reading: "The Procrastination Equation" and "Solving the Procrastination Puzzle."</a:t>
            </a:r>
            <a:endParaRPr lang="en-US" sz="18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21CF1FB-9021-4F99-2BB6-73321ECC89AA}"/>
              </a:ext>
            </a:extLst>
          </p:cNvPr>
          <p:cNvSpPr/>
          <p:nvPr/>
        </p:nvSpPr>
        <p:spPr>
          <a:xfrm>
            <a:off x="12543171" y="7320320"/>
            <a:ext cx="1967753" cy="78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378035"/>
            <a:ext cx="599717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What is Procrastination?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680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More than Laziness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27160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Procrastination: Voluntarily delaying tasks, expecting a worse outcome (Steel, 2007).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25303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It's different from prioritization or laziness.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680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It's Common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614761" y="4271605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About 20% of adults are chronic procrastinators (Ferrari et al., 2007).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525303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Example: Starting taxes three days before the deadline.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2431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Why We Procrastinate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565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74" y="3514487"/>
            <a:ext cx="337899" cy="4224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15559" y="34565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Emotional Regulation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615559" y="3952042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Coping with negative feelings (Sirois &amp; Pychyl, 2013).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4691658" y="345650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908" y="3514487"/>
            <a:ext cx="337899" cy="4224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5469493" y="34565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Temporal Discounting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5469493" y="3952042"/>
            <a:ext cx="28367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Valuing immediate rewards over future ones.</a:t>
            </a:r>
            <a:endParaRPr lang="en-US" sz="1850" dirty="0"/>
          </a:p>
        </p:txBody>
      </p:sp>
      <p:sp>
        <p:nvSpPr>
          <p:cNvPr id="12" name="Shape 7"/>
          <p:cNvSpPr/>
          <p:nvPr/>
        </p:nvSpPr>
        <p:spPr>
          <a:xfrm>
            <a:off x="837724" y="522660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974" y="5284589"/>
            <a:ext cx="337899" cy="42243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615559" y="522660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Perfectionism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615559" y="5722144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Unrealistic standards leading to avoidance.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82078"/>
            <a:ext cx="720292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The Procrastination Equation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445068"/>
            <a:ext cx="3614618" cy="2138482"/>
          </a:xfrm>
          <a:prstGeom prst="roundRect">
            <a:avLst>
              <a:gd name="adj" fmla="val 470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71059" y="2692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Motivation Formula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1059" y="3187541"/>
            <a:ext cx="312074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Motivation = (Expectancy x Value) / (Impulsivity x Delay) (Steel, 2010).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445068"/>
            <a:ext cx="3614618" cy="2138482"/>
          </a:xfrm>
          <a:prstGeom prst="roundRect">
            <a:avLst>
              <a:gd name="adj" fmla="val 470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4993" y="269200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Expectancy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4993" y="3187541"/>
            <a:ext cx="312074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Belief in your ability to succeed.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4822865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71059" y="50698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Value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71059" y="5565338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How much you care about the outcome.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6324124" y="6464498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Boost expectancy and value. Minimize impulsivity and perceived delay.</a:t>
            </a:r>
            <a:endParaRPr lang="en-US" sz="18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3851063-0508-D501-6B6C-6283ACE5E9A2}"/>
              </a:ext>
            </a:extLst>
          </p:cNvPr>
          <p:cNvSpPr/>
          <p:nvPr/>
        </p:nvSpPr>
        <p:spPr>
          <a:xfrm>
            <a:off x="12543171" y="7320320"/>
            <a:ext cx="1967753" cy="78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31552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8295" y="2824877"/>
            <a:ext cx="4358640" cy="5448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kern="0" spc="-6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Negative Impacts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7303770" y="3647480"/>
            <a:ext cx="22860" cy="4075152"/>
          </a:xfrm>
          <a:prstGeom prst="roundRect">
            <a:avLst>
              <a:gd name="adj" fmla="val 340348"/>
            </a:avLst>
          </a:prstGeom>
          <a:solidFill>
            <a:srgbClr val="D6BADD"/>
          </a:solidFill>
          <a:ln/>
        </p:spPr>
      </p:sp>
      <p:sp>
        <p:nvSpPr>
          <p:cNvPr id="5" name="Shape 2"/>
          <p:cNvSpPr/>
          <p:nvPr/>
        </p:nvSpPr>
        <p:spPr>
          <a:xfrm>
            <a:off x="6574036" y="4052768"/>
            <a:ext cx="555665" cy="22860"/>
          </a:xfrm>
          <a:prstGeom prst="roundRect">
            <a:avLst>
              <a:gd name="adj" fmla="val 340348"/>
            </a:avLst>
          </a:prstGeom>
          <a:solidFill>
            <a:srgbClr val="D6BADD"/>
          </a:solidFill>
          <a:ln/>
        </p:spPr>
      </p:sp>
      <p:sp>
        <p:nvSpPr>
          <p:cNvPr id="6" name="Shape 3"/>
          <p:cNvSpPr/>
          <p:nvPr/>
        </p:nvSpPr>
        <p:spPr>
          <a:xfrm>
            <a:off x="7106841" y="3855839"/>
            <a:ext cx="416719" cy="416719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4469" y="3900785"/>
            <a:ext cx="261461" cy="32682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48295" y="3832622"/>
            <a:ext cx="57407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Lower grades and increased stress.</a:t>
            </a:r>
            <a:endParaRPr lang="en-US" sz="1450" dirty="0"/>
          </a:p>
        </p:txBody>
      </p:sp>
      <p:sp>
        <p:nvSpPr>
          <p:cNvPr id="9" name="Shape 5"/>
          <p:cNvSpPr/>
          <p:nvPr/>
        </p:nvSpPr>
        <p:spPr>
          <a:xfrm>
            <a:off x="7500699" y="4978837"/>
            <a:ext cx="555665" cy="22860"/>
          </a:xfrm>
          <a:prstGeom prst="roundRect">
            <a:avLst>
              <a:gd name="adj" fmla="val 340348"/>
            </a:avLst>
          </a:prstGeom>
          <a:solidFill>
            <a:srgbClr val="D6BADD"/>
          </a:solidFill>
          <a:ln/>
        </p:spPr>
      </p:sp>
      <p:sp>
        <p:nvSpPr>
          <p:cNvPr id="10" name="Shape 6"/>
          <p:cNvSpPr/>
          <p:nvPr/>
        </p:nvSpPr>
        <p:spPr>
          <a:xfrm>
            <a:off x="7106841" y="4781907"/>
            <a:ext cx="416719" cy="416719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4469" y="4826853"/>
            <a:ext cx="261461" cy="3268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8241387" y="4758690"/>
            <a:ext cx="57407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Reduced productivity and missed chances.</a:t>
            </a:r>
            <a:endParaRPr lang="en-US" sz="1450" dirty="0"/>
          </a:p>
        </p:txBody>
      </p:sp>
      <p:sp>
        <p:nvSpPr>
          <p:cNvPr id="13" name="Shape 8"/>
          <p:cNvSpPr/>
          <p:nvPr/>
        </p:nvSpPr>
        <p:spPr>
          <a:xfrm>
            <a:off x="6574036" y="5812393"/>
            <a:ext cx="555665" cy="22860"/>
          </a:xfrm>
          <a:prstGeom prst="roundRect">
            <a:avLst>
              <a:gd name="adj" fmla="val 340348"/>
            </a:avLst>
          </a:prstGeom>
          <a:solidFill>
            <a:srgbClr val="D6BADD"/>
          </a:solidFill>
          <a:ln/>
        </p:spPr>
      </p:sp>
      <p:sp>
        <p:nvSpPr>
          <p:cNvPr id="14" name="Shape 9"/>
          <p:cNvSpPr/>
          <p:nvPr/>
        </p:nvSpPr>
        <p:spPr>
          <a:xfrm>
            <a:off x="7106841" y="5615464"/>
            <a:ext cx="416719" cy="416719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4469" y="5660410"/>
            <a:ext cx="261461" cy="326827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648295" y="5592247"/>
            <a:ext cx="57407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Increased stress and health issues.</a:t>
            </a:r>
            <a:endParaRPr lang="en-US" sz="1450" dirty="0"/>
          </a:p>
        </p:txBody>
      </p:sp>
      <p:sp>
        <p:nvSpPr>
          <p:cNvPr id="17" name="Shape 11"/>
          <p:cNvSpPr/>
          <p:nvPr/>
        </p:nvSpPr>
        <p:spPr>
          <a:xfrm>
            <a:off x="7500699" y="6645950"/>
            <a:ext cx="555665" cy="22860"/>
          </a:xfrm>
          <a:prstGeom prst="roundRect">
            <a:avLst>
              <a:gd name="adj" fmla="val 340348"/>
            </a:avLst>
          </a:prstGeom>
          <a:solidFill>
            <a:srgbClr val="D6BADD"/>
          </a:solidFill>
          <a:ln/>
        </p:spPr>
      </p:sp>
      <p:sp>
        <p:nvSpPr>
          <p:cNvPr id="18" name="Shape 12"/>
          <p:cNvSpPr/>
          <p:nvPr/>
        </p:nvSpPr>
        <p:spPr>
          <a:xfrm>
            <a:off x="7106841" y="6449020"/>
            <a:ext cx="416719" cy="416719"/>
          </a:xfrm>
          <a:prstGeom prst="roundRect">
            <a:avLst>
              <a:gd name="adj" fmla="val 18671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pic>
        <p:nvPicPr>
          <p:cNvPr id="19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84469" y="6493966"/>
            <a:ext cx="261461" cy="326827"/>
          </a:xfrm>
          <a:prstGeom prst="rect">
            <a:avLst/>
          </a:prstGeom>
        </p:spPr>
      </p:pic>
      <p:sp>
        <p:nvSpPr>
          <p:cNvPr id="20" name="Text 13"/>
          <p:cNvSpPr/>
          <p:nvPr/>
        </p:nvSpPr>
        <p:spPr>
          <a:xfrm>
            <a:off x="8241387" y="6425803"/>
            <a:ext cx="5740718" cy="2963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kern="0" spc="-29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Relationship strain and broken trust.</a:t>
            </a:r>
            <a:endParaRPr lang="en-US" sz="1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6E0DCFE-4617-3555-962B-D7F614F25618}"/>
              </a:ext>
            </a:extLst>
          </p:cNvPr>
          <p:cNvSpPr/>
          <p:nvPr/>
        </p:nvSpPr>
        <p:spPr>
          <a:xfrm>
            <a:off x="12543171" y="7320320"/>
            <a:ext cx="1967753" cy="78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37565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Breaking the Cycle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3438644"/>
            <a:ext cx="562451" cy="562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4240411"/>
            <a:ext cx="22501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Task Decomposition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24124" y="5087898"/>
            <a:ext cx="22501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Smaller, manageable steps.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3259" y="3438644"/>
            <a:ext cx="562451" cy="5624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33259" y="4240411"/>
            <a:ext cx="2250162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Time Management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33259" y="5087898"/>
            <a:ext cx="22501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Pomodoro Technique or time blocking.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42395" y="3438644"/>
            <a:ext cx="562570" cy="56257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2395" y="4240530"/>
            <a:ext cx="225028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Goal Setting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2395" y="4736068"/>
            <a:ext cx="22502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SMART Goals.</a:t>
            </a:r>
            <a:endParaRPr lang="en-US" sz="18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8C7498-26A8-E446-D89B-331E16B6FB3C}"/>
              </a:ext>
            </a:extLst>
          </p:cNvPr>
          <p:cNvSpPr/>
          <p:nvPr/>
        </p:nvSpPr>
        <p:spPr>
          <a:xfrm>
            <a:off x="12543171" y="7320320"/>
            <a:ext cx="1967753" cy="78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428869"/>
            <a:ext cx="721244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Turning Intention into Action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491859"/>
            <a:ext cx="1196816" cy="14362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79913" y="2731175"/>
            <a:ext cx="332577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Implementation Intentions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879913" y="3226713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"If-Then" plans linking situations to actions.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928110"/>
            <a:ext cx="1196816" cy="143625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79913" y="416742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Commitment Devices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879913" y="4662964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Increase the cost of procrastination.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364361"/>
            <a:ext cx="1196816" cy="143625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79913" y="560367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Pre-commitment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879913" y="6099215"/>
            <a:ext cx="591276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Making choices ahead of time.</a:t>
            </a:r>
            <a:endParaRPr lang="en-US" sz="18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ABBB8BB-3AB0-182C-D48B-1E4A1D6C4E6D}"/>
              </a:ext>
            </a:extLst>
          </p:cNvPr>
          <p:cNvSpPr/>
          <p:nvPr/>
        </p:nvSpPr>
        <p:spPr>
          <a:xfrm>
            <a:off x="12543171" y="7320320"/>
            <a:ext cx="1967753" cy="78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91665"/>
            <a:ext cx="59718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Changing Your Thinking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638" y="3074432"/>
            <a:ext cx="2137529" cy="8305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07988" y="3367921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5384482" y="3313748"/>
            <a:ext cx="354865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Challenge Negative Thoughts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204936" y="3919657"/>
            <a:ext cx="8527971" cy="15240"/>
          </a:xfrm>
          <a:prstGeom prst="roundRect">
            <a:avLst>
              <a:gd name="adj" fmla="val 659712"/>
            </a:avLst>
          </a:prstGeom>
          <a:solidFill>
            <a:srgbClr val="D6BADD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814" y="3964781"/>
            <a:ext cx="4275058" cy="8305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07988" y="4169688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6453187" y="4204097"/>
            <a:ext cx="309776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Practice Self-Compassion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6273641" y="4810006"/>
            <a:ext cx="7459266" cy="15240"/>
          </a:xfrm>
          <a:prstGeom prst="roundRect">
            <a:avLst>
              <a:gd name="adj" fmla="val 659712"/>
            </a:avLst>
          </a:prstGeom>
          <a:solidFill>
            <a:srgbClr val="D6BADD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109" y="4855131"/>
            <a:ext cx="6412587" cy="8305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08107" y="5060037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8"/>
          <p:cNvSpPr/>
          <p:nvPr/>
        </p:nvSpPr>
        <p:spPr>
          <a:xfrm>
            <a:off x="7522012" y="5094446"/>
            <a:ext cx="178986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Reframe Tasks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837724" y="5954911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Treat yourself with kindness. Focus on the positive aspects.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79DF85-C4E1-C3F1-2033-C44C664C725F}"/>
              </a:ext>
            </a:extLst>
          </p:cNvPr>
          <p:cNvSpPr/>
          <p:nvPr/>
        </p:nvSpPr>
        <p:spPr>
          <a:xfrm>
            <a:off x="12543171" y="7320320"/>
            <a:ext cx="1967753" cy="78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67909"/>
            <a:ext cx="868346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kern="0" spc="-89" dirty="0">
                <a:solidFill>
                  <a:srgbClr val="000000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Procrastination-Proof Environment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2550676"/>
            <a:ext cx="2159079" cy="1357193"/>
          </a:xfrm>
          <a:prstGeom prst="roundRect">
            <a:avLst>
              <a:gd name="adj" fmla="val 740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748909" y="3018830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3236119" y="2789992"/>
            <a:ext cx="270629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Minimize Distractions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236119" y="3285530"/>
            <a:ext cx="270629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Turn off notifications.</a:t>
            </a:r>
            <a:endParaRPr lang="en-US" sz="1850" dirty="0"/>
          </a:p>
        </p:txBody>
      </p:sp>
      <p:sp>
        <p:nvSpPr>
          <p:cNvPr id="7" name="Shape 5"/>
          <p:cNvSpPr/>
          <p:nvPr/>
        </p:nvSpPr>
        <p:spPr>
          <a:xfrm>
            <a:off x="3116461" y="3892629"/>
            <a:ext cx="10556558" cy="15240"/>
          </a:xfrm>
          <a:prstGeom prst="roundRect">
            <a:avLst>
              <a:gd name="adj" fmla="val 659712"/>
            </a:avLst>
          </a:prstGeom>
          <a:solidFill>
            <a:srgbClr val="D6BADD"/>
          </a:solidFill>
          <a:ln/>
        </p:spPr>
      </p:sp>
      <p:sp>
        <p:nvSpPr>
          <p:cNvPr id="8" name="Shape 6"/>
          <p:cNvSpPr/>
          <p:nvPr/>
        </p:nvSpPr>
        <p:spPr>
          <a:xfrm>
            <a:off x="837724" y="4027527"/>
            <a:ext cx="4318278" cy="1357193"/>
          </a:xfrm>
          <a:prstGeom prst="roundRect">
            <a:avLst>
              <a:gd name="adj" fmla="val 740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2828568" y="4495681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5395317" y="4266843"/>
            <a:ext cx="201560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Create a Routine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95317" y="4762381"/>
            <a:ext cx="2015609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Consistent schedule.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5275659" y="5369481"/>
            <a:ext cx="8397359" cy="15240"/>
          </a:xfrm>
          <a:prstGeom prst="roundRect">
            <a:avLst>
              <a:gd name="adj" fmla="val 659712"/>
            </a:avLst>
          </a:prstGeom>
          <a:solidFill>
            <a:srgbClr val="D6BADD"/>
          </a:solidFill>
          <a:ln/>
        </p:spPr>
      </p:sp>
      <p:sp>
        <p:nvSpPr>
          <p:cNvPr id="13" name="Shape 11"/>
          <p:cNvSpPr/>
          <p:nvPr/>
        </p:nvSpPr>
        <p:spPr>
          <a:xfrm>
            <a:off x="837724" y="5504378"/>
            <a:ext cx="6477476" cy="1357193"/>
          </a:xfrm>
          <a:prstGeom prst="roundRect">
            <a:avLst>
              <a:gd name="adj" fmla="val 740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3908107" y="5972532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2650" kern="0" spc="-47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7554516" y="5743694"/>
            <a:ext cx="199132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44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Reward Yourself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54516" y="6239232"/>
            <a:ext cx="1991320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3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Celebrate wins.</a:t>
            </a:r>
            <a:endParaRPr lang="en-US" sz="18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55F92F-39A3-9D4E-78A5-D3F5BE16964A}"/>
              </a:ext>
            </a:extLst>
          </p:cNvPr>
          <p:cNvSpPr/>
          <p:nvPr/>
        </p:nvSpPr>
        <p:spPr>
          <a:xfrm>
            <a:off x="12543171" y="7320320"/>
            <a:ext cx="1967753" cy="78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neholicot7@gmail.com</cp:lastModifiedBy>
  <cp:revision>3</cp:revision>
  <dcterms:created xsi:type="dcterms:W3CDTF">2025-03-20T13:52:12Z</dcterms:created>
  <dcterms:modified xsi:type="dcterms:W3CDTF">2025-04-11T08:15:51Z</dcterms:modified>
</cp:coreProperties>
</file>